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32" r:id="rId4"/>
  </p:sldMasterIdLst>
  <p:notesMasterIdLst>
    <p:notesMasterId r:id="rId18"/>
  </p:notesMasterIdLst>
  <p:handoutMasterIdLst>
    <p:handoutMasterId r:id="rId19"/>
  </p:handoutMasterIdLst>
  <p:sldIdLst>
    <p:sldId id="274" r:id="rId5"/>
    <p:sldId id="276" r:id="rId6"/>
    <p:sldId id="278" r:id="rId7"/>
    <p:sldId id="261" r:id="rId8"/>
    <p:sldId id="280" r:id="rId9"/>
    <p:sldId id="281" r:id="rId10"/>
    <p:sldId id="282" r:id="rId11"/>
    <p:sldId id="289" r:id="rId12"/>
    <p:sldId id="285" r:id="rId13"/>
    <p:sldId id="290" r:id="rId14"/>
    <p:sldId id="291" r:id="rId15"/>
    <p:sldId id="288" r:id="rId16"/>
    <p:sldId id="283"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85C0DF7-7342-4D5B-B9E9-C8D55EB97AB7}" v="33" dt="2025-09-26T11:25:58.88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est User" providerId="Windows Live" clId="Web-{285C0DF7-7342-4D5B-B9E9-C8D55EB97AB7}"/>
    <pc:docChg chg="addSld modSld">
      <pc:chgData name="Guest User" userId="" providerId="Windows Live" clId="Web-{285C0DF7-7342-4D5B-B9E9-C8D55EB97AB7}" dt="2025-09-26T11:25:58.880" v="23" actId="20577"/>
      <pc:docMkLst>
        <pc:docMk/>
      </pc:docMkLst>
      <pc:sldChg chg="addSp delSp modSp">
        <pc:chgData name="Guest User" userId="" providerId="Windows Live" clId="Web-{285C0DF7-7342-4D5B-B9E9-C8D55EB97AB7}" dt="2025-09-26T11:25:58.880" v="23" actId="20577"/>
        <pc:sldMkLst>
          <pc:docMk/>
          <pc:sldMk cId="2637443106" sldId="290"/>
        </pc:sldMkLst>
        <pc:spChg chg="add del">
          <ac:chgData name="Guest User" userId="" providerId="Windows Live" clId="Web-{285C0DF7-7342-4D5B-B9E9-C8D55EB97AB7}" dt="2025-09-26T11:23:08.625" v="1"/>
          <ac:spMkLst>
            <pc:docMk/>
            <pc:sldMk cId="2637443106" sldId="290"/>
            <ac:spMk id="2" creationId="{C1802FA1-DBDA-BBA7-5BB8-28DCCB4FA383}"/>
          </ac:spMkLst>
        </pc:spChg>
        <pc:spChg chg="add mod">
          <ac:chgData name="Guest User" userId="" providerId="Windows Live" clId="Web-{285C0DF7-7342-4D5B-B9E9-C8D55EB97AB7}" dt="2025-09-26T11:23:58.174" v="8" actId="14100"/>
          <ac:spMkLst>
            <pc:docMk/>
            <pc:sldMk cId="2637443106" sldId="290"/>
            <ac:spMk id="3" creationId="{F1CFFB79-C024-F0CA-331B-0109B2F3DFBC}"/>
          </ac:spMkLst>
        </pc:spChg>
        <pc:spChg chg="add mod">
          <ac:chgData name="Guest User" userId="" providerId="Windows Live" clId="Web-{285C0DF7-7342-4D5B-B9E9-C8D55EB97AB7}" dt="2025-09-26T11:25:58.880" v="23" actId="20577"/>
          <ac:spMkLst>
            <pc:docMk/>
            <pc:sldMk cId="2637443106" sldId="290"/>
            <ac:spMk id="4" creationId="{CED8B223-7A7C-E51C-E3A3-5E9798C054BB}"/>
          </ac:spMkLst>
        </pc:spChg>
      </pc:sldChg>
      <pc:sldChg chg="addSp modSp new">
        <pc:chgData name="Guest User" userId="" providerId="Windows Live" clId="Web-{285C0DF7-7342-4D5B-B9E9-C8D55EB97AB7}" dt="2025-09-26T11:25:28.770" v="19" actId="14100"/>
        <pc:sldMkLst>
          <pc:docMk/>
          <pc:sldMk cId="3681681911" sldId="291"/>
        </pc:sldMkLst>
        <pc:picChg chg="add mod">
          <ac:chgData name="Guest User" userId="" providerId="Windows Live" clId="Web-{285C0DF7-7342-4D5B-B9E9-C8D55EB97AB7}" dt="2025-09-26T11:25:28.770" v="19" actId="14100"/>
          <ac:picMkLst>
            <pc:docMk/>
            <pc:sldMk cId="3681681911" sldId="291"/>
            <ac:picMk id="2" creationId="{CE58B126-148F-303D-83E5-D2BBC6C72B5F}"/>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62DEA7-9DCD-4B2E-9DC5-BE121C266AF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4D7D34C7-9466-4514-BF51-7396C17436B5}">
      <dgm:prSet/>
      <dgm:spPr/>
      <dgm:t>
        <a:bodyPr/>
        <a:lstStyle/>
        <a:p>
          <a:pPr>
            <a:lnSpc>
              <a:spcPct val="100000"/>
            </a:lnSpc>
          </a:pPr>
          <a:r>
            <a:rPr lang="en-US"/>
            <a:t>We aim to be the leading platform in the Middle East and globally, providing an interactive experience and high credibility for viewers.
</a:t>
          </a:r>
        </a:p>
      </dgm:t>
    </dgm:pt>
    <dgm:pt modelId="{37DD6CE0-C2AA-4EB6-9E7D-14AED2127C40}" type="parTrans" cxnId="{7EEBEB1B-497E-4365-84F9-FBB75D7759E5}">
      <dgm:prSet/>
      <dgm:spPr/>
      <dgm:t>
        <a:bodyPr/>
        <a:lstStyle/>
        <a:p>
          <a:endParaRPr lang="en-US"/>
        </a:p>
      </dgm:t>
    </dgm:pt>
    <dgm:pt modelId="{483498F9-A0C2-4668-85AB-D8E6E254F73B}" type="sibTrans" cxnId="{7EEBEB1B-497E-4365-84F9-FBB75D7759E5}">
      <dgm:prSet/>
      <dgm:spPr/>
      <dgm:t>
        <a:bodyPr/>
        <a:lstStyle/>
        <a:p>
          <a:endParaRPr lang="en-US"/>
        </a:p>
      </dgm:t>
    </dgm:pt>
    <dgm:pt modelId="{8E185869-F0D4-43E2-B08A-2F3E83EE98F3}">
      <dgm:prSet/>
      <dgm:spPr/>
      <dgm:t>
        <a:bodyPr/>
        <a:lstStyle/>
        <a:p>
          <a:pPr>
            <a:lnSpc>
              <a:spcPct val="100000"/>
            </a:lnSpc>
          </a:pPr>
          <a:r>
            <a:rPr lang="en-US"/>
            <a:t>Our goal is to break the barriers between viewers and news, creating an immersive and realistic experience and becoming the eyes of the people</a:t>
          </a:r>
        </a:p>
      </dgm:t>
    </dgm:pt>
    <dgm:pt modelId="{7EE27099-92EA-4EDF-B176-0E355876D272}" type="parTrans" cxnId="{7F970F62-30E3-4F5B-A242-825013BF84A8}">
      <dgm:prSet/>
      <dgm:spPr/>
      <dgm:t>
        <a:bodyPr/>
        <a:lstStyle/>
        <a:p>
          <a:endParaRPr lang="en-US"/>
        </a:p>
      </dgm:t>
    </dgm:pt>
    <dgm:pt modelId="{77D0876E-2BA2-4E28-ADB5-9885FCB7156A}" type="sibTrans" cxnId="{7F970F62-30E3-4F5B-A242-825013BF84A8}">
      <dgm:prSet/>
      <dgm:spPr/>
      <dgm:t>
        <a:bodyPr/>
        <a:lstStyle/>
        <a:p>
          <a:endParaRPr lang="en-US"/>
        </a:p>
      </dgm:t>
    </dgm:pt>
    <dgm:pt modelId="{41CDB9B8-E81E-41E7-AE89-8F6EDFC88D92}">
      <dgm:prSet/>
      <dgm:spPr/>
      <dgm:t>
        <a:bodyPr/>
        <a:lstStyle/>
        <a:p>
          <a:pPr>
            <a:lnSpc>
              <a:spcPct val="100000"/>
            </a:lnSpc>
          </a:pPr>
          <a:r>
            <a:rPr lang="en-US"/>
            <a:t>A comprehensive media system that integrates artificial intelligence and virtual reality to enhance the user experience.</a:t>
          </a:r>
        </a:p>
      </dgm:t>
    </dgm:pt>
    <dgm:pt modelId="{5D2FF527-BA77-40BE-9414-16FAE46386BB}" type="parTrans" cxnId="{C986F77A-7FE9-4BF2-B3C7-1634A71EB698}">
      <dgm:prSet/>
      <dgm:spPr/>
      <dgm:t>
        <a:bodyPr/>
        <a:lstStyle/>
        <a:p>
          <a:endParaRPr lang="en-US"/>
        </a:p>
      </dgm:t>
    </dgm:pt>
    <dgm:pt modelId="{BA791450-8D1E-4A6F-B71D-2984D9E245C4}" type="sibTrans" cxnId="{C986F77A-7FE9-4BF2-B3C7-1634A71EB698}">
      <dgm:prSet/>
      <dgm:spPr/>
      <dgm:t>
        <a:bodyPr/>
        <a:lstStyle/>
        <a:p>
          <a:endParaRPr lang="en-US"/>
        </a:p>
      </dgm:t>
    </dgm:pt>
    <dgm:pt modelId="{C54DDAD1-57E2-410C-AC1B-2D57D298F048}" type="pres">
      <dgm:prSet presAssocID="{7B62DEA7-9DCD-4B2E-9DC5-BE121C266AFD}" presName="root" presStyleCnt="0">
        <dgm:presLayoutVars>
          <dgm:dir/>
          <dgm:resizeHandles val="exact"/>
        </dgm:presLayoutVars>
      </dgm:prSet>
      <dgm:spPr/>
    </dgm:pt>
    <dgm:pt modelId="{9980D35F-2118-4C83-9732-EF5CBBCA6FCA}" type="pres">
      <dgm:prSet presAssocID="{41CDB9B8-E81E-41E7-AE89-8F6EDFC88D92}" presName="compNode" presStyleCnt="0"/>
      <dgm:spPr/>
    </dgm:pt>
    <dgm:pt modelId="{DFE25A03-8A30-40B2-A251-4BE180558007}" type="pres">
      <dgm:prSet presAssocID="{41CDB9B8-E81E-41E7-AE89-8F6EDFC88D92}" presName="bgRect" presStyleLbl="bgShp" presStyleIdx="0" presStyleCnt="3"/>
      <dgm:spPr/>
    </dgm:pt>
    <dgm:pt modelId="{6B154ADC-7C71-49D8-B272-61A29620255E}" type="pres">
      <dgm:prSet presAssocID="{41CDB9B8-E81E-41E7-AE89-8F6EDFC88D9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ward trend"/>
        </a:ext>
      </dgm:extLst>
    </dgm:pt>
    <dgm:pt modelId="{C94C9083-F19A-454E-BE10-DDDCEFD0B4A0}" type="pres">
      <dgm:prSet presAssocID="{41CDB9B8-E81E-41E7-AE89-8F6EDFC88D92}" presName="spaceRect" presStyleCnt="0"/>
      <dgm:spPr/>
    </dgm:pt>
    <dgm:pt modelId="{8ABDDEF2-D3EE-48F5-810E-D8B8D64CB1D1}" type="pres">
      <dgm:prSet presAssocID="{41CDB9B8-E81E-41E7-AE89-8F6EDFC88D92}" presName="parTx" presStyleLbl="revTx" presStyleIdx="0" presStyleCnt="3">
        <dgm:presLayoutVars>
          <dgm:chMax val="0"/>
          <dgm:chPref val="0"/>
        </dgm:presLayoutVars>
      </dgm:prSet>
      <dgm:spPr/>
    </dgm:pt>
    <dgm:pt modelId="{F7E222F4-C766-4010-93A0-7F5C3ECC40EC}" type="pres">
      <dgm:prSet presAssocID="{BA791450-8D1E-4A6F-B71D-2984D9E245C4}" presName="sibTrans" presStyleCnt="0"/>
      <dgm:spPr/>
    </dgm:pt>
    <dgm:pt modelId="{87D36025-EDF2-4358-A23A-5EE20443630A}" type="pres">
      <dgm:prSet presAssocID="{4D7D34C7-9466-4514-BF51-7396C17436B5}" presName="compNode" presStyleCnt="0"/>
      <dgm:spPr/>
    </dgm:pt>
    <dgm:pt modelId="{E7329DE9-6CBC-4222-BA02-41C8593CFC1E}" type="pres">
      <dgm:prSet presAssocID="{4D7D34C7-9466-4514-BF51-7396C17436B5}" presName="bgRect" presStyleLbl="bgShp" presStyleIdx="1" presStyleCnt="3"/>
      <dgm:spPr/>
    </dgm:pt>
    <dgm:pt modelId="{1E7A56FE-768E-48F9-ABA8-AAF197C8B2AB}" type="pres">
      <dgm:prSet presAssocID="{4D7D34C7-9466-4514-BF51-7396C17436B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A63FC64D-8217-4E60-AC79-C557D2F90AF3}" type="pres">
      <dgm:prSet presAssocID="{4D7D34C7-9466-4514-BF51-7396C17436B5}" presName="spaceRect" presStyleCnt="0"/>
      <dgm:spPr/>
    </dgm:pt>
    <dgm:pt modelId="{24D6C1C7-45DC-4D9D-8D3C-EF806EEEC836}" type="pres">
      <dgm:prSet presAssocID="{4D7D34C7-9466-4514-BF51-7396C17436B5}" presName="parTx" presStyleLbl="revTx" presStyleIdx="1" presStyleCnt="3">
        <dgm:presLayoutVars>
          <dgm:chMax val="0"/>
          <dgm:chPref val="0"/>
        </dgm:presLayoutVars>
      </dgm:prSet>
      <dgm:spPr/>
    </dgm:pt>
    <dgm:pt modelId="{950A0348-0898-470C-8DF1-782CE8070D06}" type="pres">
      <dgm:prSet presAssocID="{483498F9-A0C2-4668-85AB-D8E6E254F73B}" presName="sibTrans" presStyleCnt="0"/>
      <dgm:spPr/>
    </dgm:pt>
    <dgm:pt modelId="{02DBEA77-C4FA-4163-88D1-D6B72205D221}" type="pres">
      <dgm:prSet presAssocID="{8E185869-F0D4-43E2-B08A-2F3E83EE98F3}" presName="compNode" presStyleCnt="0"/>
      <dgm:spPr/>
    </dgm:pt>
    <dgm:pt modelId="{625AEBC4-C6DD-430A-8F95-BBF226EF4AB3}" type="pres">
      <dgm:prSet presAssocID="{8E185869-F0D4-43E2-B08A-2F3E83EE98F3}" presName="bgRect" presStyleLbl="bgShp" presStyleIdx="2" presStyleCnt="3" custLinFactNeighborX="-6002" custLinFactNeighborY="20967"/>
      <dgm:spPr/>
    </dgm:pt>
    <dgm:pt modelId="{9EC1BAA1-CEB2-4B9D-A637-07137D038F05}" type="pres">
      <dgm:prSet presAssocID="{8E185869-F0D4-43E2-B08A-2F3E83EE98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list"/>
        </a:ext>
      </dgm:extLst>
    </dgm:pt>
    <dgm:pt modelId="{0E4092B3-0527-4E96-B2A5-2B7CA6F4A4FC}" type="pres">
      <dgm:prSet presAssocID="{8E185869-F0D4-43E2-B08A-2F3E83EE98F3}" presName="spaceRect" presStyleCnt="0"/>
      <dgm:spPr/>
    </dgm:pt>
    <dgm:pt modelId="{DEB2A193-A1DC-4B26-848A-CC858F8E32AC}" type="pres">
      <dgm:prSet presAssocID="{8E185869-F0D4-43E2-B08A-2F3E83EE98F3}" presName="parTx" presStyleLbl="revTx" presStyleIdx="2" presStyleCnt="3">
        <dgm:presLayoutVars>
          <dgm:chMax val="0"/>
          <dgm:chPref val="0"/>
        </dgm:presLayoutVars>
      </dgm:prSet>
      <dgm:spPr/>
    </dgm:pt>
  </dgm:ptLst>
  <dgm:cxnLst>
    <dgm:cxn modelId="{73376E12-B84D-4A54-8826-90878E0DAC46}" type="presOf" srcId="{41CDB9B8-E81E-41E7-AE89-8F6EDFC88D92}" destId="{8ABDDEF2-D3EE-48F5-810E-D8B8D64CB1D1}" srcOrd="0" destOrd="0" presId="urn:microsoft.com/office/officeart/2018/2/layout/IconVerticalSolidList"/>
    <dgm:cxn modelId="{7EEBEB1B-497E-4365-84F9-FBB75D7759E5}" srcId="{7B62DEA7-9DCD-4B2E-9DC5-BE121C266AFD}" destId="{4D7D34C7-9466-4514-BF51-7396C17436B5}" srcOrd="1" destOrd="0" parTransId="{37DD6CE0-C2AA-4EB6-9E7D-14AED2127C40}" sibTransId="{483498F9-A0C2-4668-85AB-D8E6E254F73B}"/>
    <dgm:cxn modelId="{7F970F62-30E3-4F5B-A242-825013BF84A8}" srcId="{7B62DEA7-9DCD-4B2E-9DC5-BE121C266AFD}" destId="{8E185869-F0D4-43E2-B08A-2F3E83EE98F3}" srcOrd="2" destOrd="0" parTransId="{7EE27099-92EA-4EDF-B176-0E355876D272}" sibTransId="{77D0876E-2BA2-4E28-ADB5-9885FCB7156A}"/>
    <dgm:cxn modelId="{C986F77A-7FE9-4BF2-B3C7-1634A71EB698}" srcId="{7B62DEA7-9DCD-4B2E-9DC5-BE121C266AFD}" destId="{41CDB9B8-E81E-41E7-AE89-8F6EDFC88D92}" srcOrd="0" destOrd="0" parTransId="{5D2FF527-BA77-40BE-9414-16FAE46386BB}" sibTransId="{BA791450-8D1E-4A6F-B71D-2984D9E245C4}"/>
    <dgm:cxn modelId="{15E4859A-6FE7-4F93-9F13-B5B64ACFADF4}" type="presOf" srcId="{7B62DEA7-9DCD-4B2E-9DC5-BE121C266AFD}" destId="{C54DDAD1-57E2-410C-AC1B-2D57D298F048}" srcOrd="0" destOrd="0" presId="urn:microsoft.com/office/officeart/2018/2/layout/IconVerticalSolidList"/>
    <dgm:cxn modelId="{F9FCBEAA-6B8B-4272-96AC-743648D41B7F}" type="presOf" srcId="{4D7D34C7-9466-4514-BF51-7396C17436B5}" destId="{24D6C1C7-45DC-4D9D-8D3C-EF806EEEC836}" srcOrd="0" destOrd="0" presId="urn:microsoft.com/office/officeart/2018/2/layout/IconVerticalSolidList"/>
    <dgm:cxn modelId="{111667AB-D41A-4BAE-93F5-9664017E161D}" type="presOf" srcId="{8E185869-F0D4-43E2-B08A-2F3E83EE98F3}" destId="{DEB2A193-A1DC-4B26-848A-CC858F8E32AC}" srcOrd="0" destOrd="0" presId="urn:microsoft.com/office/officeart/2018/2/layout/IconVerticalSolidList"/>
    <dgm:cxn modelId="{FBEE4A64-E68C-458C-AC67-110E33EC7783}" type="presParOf" srcId="{C54DDAD1-57E2-410C-AC1B-2D57D298F048}" destId="{9980D35F-2118-4C83-9732-EF5CBBCA6FCA}" srcOrd="0" destOrd="0" presId="urn:microsoft.com/office/officeart/2018/2/layout/IconVerticalSolidList"/>
    <dgm:cxn modelId="{2D79F197-7EFF-4EBB-BDA1-2AE125FC1DC9}" type="presParOf" srcId="{9980D35F-2118-4C83-9732-EF5CBBCA6FCA}" destId="{DFE25A03-8A30-40B2-A251-4BE180558007}" srcOrd="0" destOrd="0" presId="urn:microsoft.com/office/officeart/2018/2/layout/IconVerticalSolidList"/>
    <dgm:cxn modelId="{AC22A1E1-921F-40C5-A0F1-7A41904833B7}" type="presParOf" srcId="{9980D35F-2118-4C83-9732-EF5CBBCA6FCA}" destId="{6B154ADC-7C71-49D8-B272-61A29620255E}" srcOrd="1" destOrd="0" presId="urn:microsoft.com/office/officeart/2018/2/layout/IconVerticalSolidList"/>
    <dgm:cxn modelId="{CF644676-0DC2-4A70-9EB9-E3A5EE57F68F}" type="presParOf" srcId="{9980D35F-2118-4C83-9732-EF5CBBCA6FCA}" destId="{C94C9083-F19A-454E-BE10-DDDCEFD0B4A0}" srcOrd="2" destOrd="0" presId="urn:microsoft.com/office/officeart/2018/2/layout/IconVerticalSolidList"/>
    <dgm:cxn modelId="{4D0C0F0F-8F0C-4BF2-BDFA-7BF8054C6372}" type="presParOf" srcId="{9980D35F-2118-4C83-9732-EF5CBBCA6FCA}" destId="{8ABDDEF2-D3EE-48F5-810E-D8B8D64CB1D1}" srcOrd="3" destOrd="0" presId="urn:microsoft.com/office/officeart/2018/2/layout/IconVerticalSolidList"/>
    <dgm:cxn modelId="{D2C31478-2180-42BE-86E9-E772A870AAB3}" type="presParOf" srcId="{C54DDAD1-57E2-410C-AC1B-2D57D298F048}" destId="{F7E222F4-C766-4010-93A0-7F5C3ECC40EC}" srcOrd="1" destOrd="0" presId="urn:microsoft.com/office/officeart/2018/2/layout/IconVerticalSolidList"/>
    <dgm:cxn modelId="{37DAB135-C11D-43AA-B6D6-3BCCFB0C64EF}" type="presParOf" srcId="{C54DDAD1-57E2-410C-AC1B-2D57D298F048}" destId="{87D36025-EDF2-4358-A23A-5EE20443630A}" srcOrd="2" destOrd="0" presId="urn:microsoft.com/office/officeart/2018/2/layout/IconVerticalSolidList"/>
    <dgm:cxn modelId="{87BC9BD5-3469-4707-96C3-150ED01591D8}" type="presParOf" srcId="{87D36025-EDF2-4358-A23A-5EE20443630A}" destId="{E7329DE9-6CBC-4222-BA02-41C8593CFC1E}" srcOrd="0" destOrd="0" presId="urn:microsoft.com/office/officeart/2018/2/layout/IconVerticalSolidList"/>
    <dgm:cxn modelId="{5C091AE1-02CD-4182-B483-D3F3220B80F1}" type="presParOf" srcId="{87D36025-EDF2-4358-A23A-5EE20443630A}" destId="{1E7A56FE-768E-48F9-ABA8-AAF197C8B2AB}" srcOrd="1" destOrd="0" presId="urn:microsoft.com/office/officeart/2018/2/layout/IconVerticalSolidList"/>
    <dgm:cxn modelId="{9652C9A7-CAA5-4654-8165-06B5CEA6D2D3}" type="presParOf" srcId="{87D36025-EDF2-4358-A23A-5EE20443630A}" destId="{A63FC64D-8217-4E60-AC79-C557D2F90AF3}" srcOrd="2" destOrd="0" presId="urn:microsoft.com/office/officeart/2018/2/layout/IconVerticalSolidList"/>
    <dgm:cxn modelId="{C508AD7D-D52C-49D0-AC01-018F430387B6}" type="presParOf" srcId="{87D36025-EDF2-4358-A23A-5EE20443630A}" destId="{24D6C1C7-45DC-4D9D-8D3C-EF806EEEC836}" srcOrd="3" destOrd="0" presId="urn:microsoft.com/office/officeart/2018/2/layout/IconVerticalSolidList"/>
    <dgm:cxn modelId="{AAC131DC-5FF1-46BB-9F2B-AB5E92C6621C}" type="presParOf" srcId="{C54DDAD1-57E2-410C-AC1B-2D57D298F048}" destId="{950A0348-0898-470C-8DF1-782CE8070D06}" srcOrd="3" destOrd="0" presId="urn:microsoft.com/office/officeart/2018/2/layout/IconVerticalSolidList"/>
    <dgm:cxn modelId="{7B6FC3DD-B1BB-47D6-AB8F-BF484D592FC7}" type="presParOf" srcId="{C54DDAD1-57E2-410C-AC1B-2D57D298F048}" destId="{02DBEA77-C4FA-4163-88D1-D6B72205D221}" srcOrd="4" destOrd="0" presId="urn:microsoft.com/office/officeart/2018/2/layout/IconVerticalSolidList"/>
    <dgm:cxn modelId="{34E7FC5C-21A3-4CEB-B75F-1CB6D391A346}" type="presParOf" srcId="{02DBEA77-C4FA-4163-88D1-D6B72205D221}" destId="{625AEBC4-C6DD-430A-8F95-BBF226EF4AB3}" srcOrd="0" destOrd="0" presId="urn:microsoft.com/office/officeart/2018/2/layout/IconVerticalSolidList"/>
    <dgm:cxn modelId="{426A1151-6796-4DFD-B229-4EDCBA3357E5}" type="presParOf" srcId="{02DBEA77-C4FA-4163-88D1-D6B72205D221}" destId="{9EC1BAA1-CEB2-4B9D-A637-07137D038F05}" srcOrd="1" destOrd="0" presId="urn:microsoft.com/office/officeart/2018/2/layout/IconVerticalSolidList"/>
    <dgm:cxn modelId="{3B98EEC3-0427-4C71-B4DB-84ED1B805665}" type="presParOf" srcId="{02DBEA77-C4FA-4163-88D1-D6B72205D221}" destId="{0E4092B3-0527-4E96-B2A5-2B7CA6F4A4FC}" srcOrd="2" destOrd="0" presId="urn:microsoft.com/office/officeart/2018/2/layout/IconVerticalSolidList"/>
    <dgm:cxn modelId="{D4B1EBBD-185E-4D68-A0AA-3E0148E57A22}" type="presParOf" srcId="{02DBEA77-C4FA-4163-88D1-D6B72205D221}" destId="{DEB2A193-A1DC-4B26-848A-CC858F8E32A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E25A03-8A30-40B2-A251-4BE180558007}">
      <dsp:nvSpPr>
        <dsp:cNvPr id="0" name=""/>
        <dsp:cNvSpPr/>
      </dsp:nvSpPr>
      <dsp:spPr>
        <a:xfrm>
          <a:off x="0" y="608"/>
          <a:ext cx="6904055" cy="14244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154ADC-7C71-49D8-B272-61A29620255E}">
      <dsp:nvSpPr>
        <dsp:cNvPr id="0" name=""/>
        <dsp:cNvSpPr/>
      </dsp:nvSpPr>
      <dsp:spPr>
        <a:xfrm>
          <a:off x="430902" y="321114"/>
          <a:ext cx="783459" cy="7834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ABDDEF2-D3EE-48F5-810E-D8B8D64CB1D1}">
      <dsp:nvSpPr>
        <dsp:cNvPr id="0" name=""/>
        <dsp:cNvSpPr/>
      </dsp:nvSpPr>
      <dsp:spPr>
        <a:xfrm>
          <a:off x="1645264" y="608"/>
          <a:ext cx="5258790" cy="142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57" tIns="150757" rIns="150757" bIns="150757" numCol="1" spcCol="1270" anchor="ctr" anchorCtr="0">
          <a:noAutofit/>
        </a:bodyPr>
        <a:lstStyle/>
        <a:p>
          <a:pPr marL="0" lvl="0" indent="0" algn="l" defTabSz="711200">
            <a:lnSpc>
              <a:spcPct val="100000"/>
            </a:lnSpc>
            <a:spcBef>
              <a:spcPct val="0"/>
            </a:spcBef>
            <a:spcAft>
              <a:spcPct val="35000"/>
            </a:spcAft>
            <a:buNone/>
          </a:pPr>
          <a:r>
            <a:rPr lang="en-US" sz="1600" kern="1200"/>
            <a:t>A comprehensive media system that integrates artificial intelligence and virtual reality to enhance the user experience.</a:t>
          </a:r>
        </a:p>
      </dsp:txBody>
      <dsp:txXfrm>
        <a:off x="1645264" y="608"/>
        <a:ext cx="5258790" cy="1424471"/>
      </dsp:txXfrm>
    </dsp:sp>
    <dsp:sp modelId="{E7329DE9-6CBC-4222-BA02-41C8593CFC1E}">
      <dsp:nvSpPr>
        <dsp:cNvPr id="0" name=""/>
        <dsp:cNvSpPr/>
      </dsp:nvSpPr>
      <dsp:spPr>
        <a:xfrm>
          <a:off x="0" y="1781197"/>
          <a:ext cx="6904055" cy="14244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7A56FE-768E-48F9-ABA8-AAF197C8B2AB}">
      <dsp:nvSpPr>
        <dsp:cNvPr id="0" name=""/>
        <dsp:cNvSpPr/>
      </dsp:nvSpPr>
      <dsp:spPr>
        <a:xfrm>
          <a:off x="430902" y="2101703"/>
          <a:ext cx="783459" cy="7834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D6C1C7-45DC-4D9D-8D3C-EF806EEEC836}">
      <dsp:nvSpPr>
        <dsp:cNvPr id="0" name=""/>
        <dsp:cNvSpPr/>
      </dsp:nvSpPr>
      <dsp:spPr>
        <a:xfrm>
          <a:off x="1645264" y="1781197"/>
          <a:ext cx="5258790" cy="142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57" tIns="150757" rIns="150757" bIns="150757" numCol="1" spcCol="1270" anchor="ctr" anchorCtr="0">
          <a:noAutofit/>
        </a:bodyPr>
        <a:lstStyle/>
        <a:p>
          <a:pPr marL="0" lvl="0" indent="0" algn="l" defTabSz="711200">
            <a:lnSpc>
              <a:spcPct val="100000"/>
            </a:lnSpc>
            <a:spcBef>
              <a:spcPct val="0"/>
            </a:spcBef>
            <a:spcAft>
              <a:spcPct val="35000"/>
            </a:spcAft>
            <a:buNone/>
          </a:pPr>
          <a:r>
            <a:rPr lang="en-US" sz="1600" kern="1200"/>
            <a:t>We aim to be the leading platform in the Middle East and globally, providing an interactive experience and high credibility for viewers.
</a:t>
          </a:r>
        </a:p>
      </dsp:txBody>
      <dsp:txXfrm>
        <a:off x="1645264" y="1781197"/>
        <a:ext cx="5258790" cy="1424471"/>
      </dsp:txXfrm>
    </dsp:sp>
    <dsp:sp modelId="{625AEBC4-C6DD-430A-8F95-BBF226EF4AB3}">
      <dsp:nvSpPr>
        <dsp:cNvPr id="0" name=""/>
        <dsp:cNvSpPr/>
      </dsp:nvSpPr>
      <dsp:spPr>
        <a:xfrm>
          <a:off x="0" y="3562395"/>
          <a:ext cx="6904055" cy="14244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C1BAA1-CEB2-4B9D-A637-07137D038F05}">
      <dsp:nvSpPr>
        <dsp:cNvPr id="0" name=""/>
        <dsp:cNvSpPr/>
      </dsp:nvSpPr>
      <dsp:spPr>
        <a:xfrm>
          <a:off x="430902" y="3882293"/>
          <a:ext cx="783459" cy="7834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B2A193-A1DC-4B26-848A-CC858F8E32AC}">
      <dsp:nvSpPr>
        <dsp:cNvPr id="0" name=""/>
        <dsp:cNvSpPr/>
      </dsp:nvSpPr>
      <dsp:spPr>
        <a:xfrm>
          <a:off x="1645264" y="3561786"/>
          <a:ext cx="5258790" cy="14244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0757" tIns="150757" rIns="150757" bIns="150757" numCol="1" spcCol="1270" anchor="ctr" anchorCtr="0">
          <a:noAutofit/>
        </a:bodyPr>
        <a:lstStyle/>
        <a:p>
          <a:pPr marL="0" lvl="0" indent="0" algn="l" defTabSz="711200">
            <a:lnSpc>
              <a:spcPct val="100000"/>
            </a:lnSpc>
            <a:spcBef>
              <a:spcPct val="0"/>
            </a:spcBef>
            <a:spcAft>
              <a:spcPct val="35000"/>
            </a:spcAft>
            <a:buNone/>
          </a:pPr>
          <a:r>
            <a:rPr lang="en-US" sz="1600" kern="1200"/>
            <a:t>Our goal is to break the barriers between viewers and news, creating an immersive and realistic experience and becoming the eyes of the people</a:t>
          </a:r>
        </a:p>
      </dsp:txBody>
      <dsp:txXfrm>
        <a:off x="1645264" y="3561786"/>
        <a:ext cx="5258790" cy="14244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7939FE9-0B2E-4997-BA24-44FF9669BA9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0AE1028-7A43-40A3-A2EC-124FFB073D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B3D3C9-ED3E-4430-A8CA-03711A676035}" type="datetimeFigureOut">
              <a:rPr lang="en-US" smtClean="0"/>
              <a:t>9/26/2025</a:t>
            </a:fld>
            <a:endParaRPr lang="en-US"/>
          </a:p>
        </p:txBody>
      </p:sp>
      <p:sp>
        <p:nvSpPr>
          <p:cNvPr id="4" name="Footer Placeholder 3">
            <a:extLst>
              <a:ext uri="{FF2B5EF4-FFF2-40B4-BE49-F238E27FC236}">
                <a16:creationId xmlns:a16="http://schemas.microsoft.com/office/drawing/2014/main" id="{8ACACB66-3B0A-415A-9449-9278044DA54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9B7EC22-6F70-469D-B720-84BF796C518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4CC5C-2831-4FAC-8076-6410B257E0B7}" type="slidenum">
              <a:rPr lang="en-US" smtClean="0"/>
              <a:t>‹#›</a:t>
            </a:fld>
            <a:endParaRPr lang="en-US"/>
          </a:p>
        </p:txBody>
      </p:sp>
    </p:spTree>
    <p:extLst>
      <p:ext uri="{BB962C8B-B14F-4D97-AF65-F5344CB8AC3E}">
        <p14:creationId xmlns:p14="http://schemas.microsoft.com/office/powerpoint/2010/main" val="9509838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E67E2B-6215-4DB6-B113-75ACD1123374}" type="datetimeFigureOut">
              <a:rPr lang="en-US" smtClean="0"/>
              <a:t>9/26/2025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BC8106-034A-47C1-ADA6-0A1F9E0E7474}" type="slidenum">
              <a:rPr lang="en-US" smtClean="0"/>
              <a:t>‹#›</a:t>
            </a:fld>
            <a:endParaRPr lang="en-US"/>
          </a:p>
        </p:txBody>
      </p:sp>
    </p:spTree>
    <p:extLst>
      <p:ext uri="{BB962C8B-B14F-4D97-AF65-F5344CB8AC3E}">
        <p14:creationId xmlns:p14="http://schemas.microsoft.com/office/powerpoint/2010/main" val="28807878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6BC8106-034A-47C1-ADA6-0A1F9E0E7474}" type="slidenum">
              <a:rPr lang="en-US" smtClean="0"/>
              <a:t>4</a:t>
            </a:fld>
            <a:endParaRPr lang="en-US"/>
          </a:p>
        </p:txBody>
      </p:sp>
    </p:spTree>
    <p:extLst>
      <p:ext uri="{BB962C8B-B14F-4D97-AF65-F5344CB8AC3E}">
        <p14:creationId xmlns:p14="http://schemas.microsoft.com/office/powerpoint/2010/main" val="3329823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6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87DE6118-2437-4B30-8E3C-4D2BE6020583}" type="datetimeFigureOut">
              <a:rPr lang="en-US" smtClean="0"/>
              <a:pPr/>
              <a:t>9/26/2025</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vert="horz" lIns="45720" tIns="45720" rIns="45720" bIns="45720" rtlCol="0" anchor="ctr">
            <a:normAutofit/>
          </a:bodyPr>
          <a:lstStyle>
            <a:lvl1pPr>
              <a:defRPr lang="en-US"/>
            </a:lvl1pPr>
          </a:lstStyle>
          <a:p>
            <a:fld id="{69E57DC2-970A-4B3E-BB1C-7A09969E49DF}" type="slidenum">
              <a:rPr lang="en-US" smtClean="0"/>
              <a:pPr/>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31975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3497163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39329919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cSld name="1_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smtClean="0"/>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775509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7DE6118-2437-4B30-8E3C-4D2BE6020583}"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3105525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
        <p:nvSpPr>
          <p:cNvPr id="7" name="Rectangle 6"/>
          <p:cNvSpPr/>
          <p:nvPr/>
        </p:nvSpPr>
        <p:spPr>
          <a:xfrm>
            <a:off x="0" y="0"/>
            <a:ext cx="4572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62546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7DE6118-2437-4B30-8E3C-4D2BE6020583}"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078512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7879"/>
            <a:ext cx="4480560" cy="731520"/>
          </a:xfrm>
        </p:spPr>
        <p:txBody>
          <a:bodyPr anchor="b">
            <a:normAutofit/>
          </a:bodyPr>
          <a:lstStyle>
            <a:lvl1pPr marL="0" indent="0">
              <a:spcBef>
                <a:spcPts val="0"/>
              </a:spcBef>
              <a:buNone/>
              <a:defRPr sz="2000" b="0">
                <a:solidFill>
                  <a:schemeClr val="tx1">
                    <a:lumMod val="6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13"/>
          </p:nvPr>
        </p:nvSpPr>
        <p:spPr>
          <a:xfrm>
            <a:off x="6126480" y="1717879"/>
            <a:ext cx="4480560" cy="731520"/>
          </a:xfrm>
        </p:spPr>
        <p:txBody>
          <a:bodyPr anchor="b">
            <a:normAutofit/>
          </a:bodyPr>
          <a:lstStyle>
            <a:lvl1pPr marL="0" indent="0">
              <a:spcBef>
                <a:spcPts val="0"/>
              </a:spcBef>
              <a:buFontTx/>
              <a:buNone/>
              <a:defRPr lang="en-US" sz="2000" b="0" kern="1200" spc="10" baseline="0" dirty="0">
                <a:solidFill>
                  <a:schemeClr val="tx1">
                    <a:lumMod val="65000"/>
                  </a:schemeClr>
                </a:solidFill>
                <a:latin typeface="+mn-lt"/>
                <a:ea typeface="+mn-ea"/>
                <a:cs typeface="+mn-cs"/>
              </a:defRPr>
            </a:lvl1pPr>
          </a:lstStyle>
          <a:p>
            <a:pPr lvl="0"/>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7DE6118-2437-4B30-8E3C-4D2BE6020583}" type="datetimeFigureOut">
              <a:rPr lang="en-US" smtClean="0"/>
              <a:pPr/>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259654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7DE6118-2437-4B30-8E3C-4D2BE6020583}" type="datetimeFigureOut">
              <a:rPr lang="en-US" smtClean="0"/>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0652305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9/26/2025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2402856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225269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tx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tx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9971929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rgbClr val="30303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1">
                    <a:lumMod val="50000"/>
                  </a:schemeClr>
                </a:solidFill>
              </a:defRPr>
            </a:lvl1pPr>
          </a:lstStyle>
          <a:p>
            <a:fld id="{87DE6118-2437-4B30-8E3C-4D2BE6020583}" type="datetimeFigureOut">
              <a:rPr lang="en-US" smtClean="0"/>
              <a:pPr/>
              <a:t>9/26/2025</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rgbClr val="969696"/>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rgbClr val="777777"/>
                </a:solidFill>
              </a:defRPr>
            </a:lvl1pPr>
          </a:lstStyle>
          <a:p>
            <a:fld id="{69E57DC2-970A-4B3E-BB1C-7A09969E49DF}" type="slidenum">
              <a:rPr lang="en-US" smtClean="0"/>
              <a:pPr/>
              <a:t>‹#›</a:t>
            </a:fld>
            <a:endParaRPr lang="en-US"/>
          </a:p>
        </p:txBody>
      </p:sp>
    </p:spTree>
    <p:extLst>
      <p:ext uri="{BB962C8B-B14F-4D97-AF65-F5344CB8AC3E}">
        <p14:creationId xmlns:p14="http://schemas.microsoft.com/office/powerpoint/2010/main" val="3422172154"/>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56A84C-0B7A-E7B5-CE9E-D94D3949C1F1}"/>
              </a:ext>
            </a:extLst>
          </p:cNvPr>
          <p:cNvPicPr>
            <a:picLocks noChangeAspect="1"/>
          </p:cNvPicPr>
          <p:nvPr/>
        </p:nvPicPr>
        <p:blipFill>
          <a:blip r:embed="rId2"/>
          <a:srcRect l="1370" t="54" r="-1370" b="64292"/>
          <a:stretch>
            <a:fillRect/>
          </a:stretch>
        </p:blipFill>
        <p:spPr>
          <a:xfrm>
            <a:off x="0" y="0"/>
            <a:ext cx="12361360" cy="750711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3" name="TextBox 2">
            <a:extLst>
              <a:ext uri="{FF2B5EF4-FFF2-40B4-BE49-F238E27FC236}">
                <a16:creationId xmlns:a16="http://schemas.microsoft.com/office/drawing/2014/main" id="{C3286E54-616E-572C-124F-1E492E48FB38}"/>
              </a:ext>
            </a:extLst>
          </p:cNvPr>
          <p:cNvSpPr txBox="1"/>
          <p:nvPr/>
        </p:nvSpPr>
        <p:spPr>
          <a:xfrm>
            <a:off x="8315395" y="2586780"/>
            <a:ext cx="3556001" cy="1107996"/>
          </a:xfrm>
          <a:prstGeom prst="rect">
            <a:avLst/>
          </a:prstGeom>
          <a:noFill/>
        </p:spPr>
        <p:txBody>
          <a:bodyPr wrap="square" rtlCol="0">
            <a:spAutoFit/>
          </a:bodyPr>
          <a:lstStyle/>
          <a:p>
            <a:r>
              <a:rPr lang="en-US" sz="6600">
                <a:solidFill>
                  <a:srgbClr val="FFCCCC"/>
                </a:solidFill>
                <a:latin typeface="Amasis MT Pro Black" panose="02040A04050005020304" pitchFamily="18" charset="0"/>
              </a:rPr>
              <a:t>RELIVE</a:t>
            </a:r>
            <a:r>
              <a:rPr lang="en-US" sz="6600">
                <a:solidFill>
                  <a:schemeClr val="bg1"/>
                </a:solidFill>
                <a:latin typeface="Amasis MT Pro Black" panose="020F0502020204030204" pitchFamily="18" charset="0"/>
              </a:rPr>
              <a:t> </a:t>
            </a:r>
          </a:p>
        </p:txBody>
      </p:sp>
    </p:spTree>
    <p:extLst>
      <p:ext uri="{BB962C8B-B14F-4D97-AF65-F5344CB8AC3E}">
        <p14:creationId xmlns:p14="http://schemas.microsoft.com/office/powerpoint/2010/main" val="999809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CFFB79-C024-F0CA-331B-0109B2F3DFBC}"/>
              </a:ext>
            </a:extLst>
          </p:cNvPr>
          <p:cNvSpPr txBox="1"/>
          <p:nvPr/>
        </p:nvSpPr>
        <p:spPr>
          <a:xfrm>
            <a:off x="173278" y="173277"/>
            <a:ext cx="1093730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We will use artificial intelligence for video processing and retouching in 360 technology, in addition to news analysis, content classification, sentiment analysis, case study, event evaluation, and future predictions, as well as performing Obfuscation (hiding/obscuring) or Masking (data masking) to preserve privacy. # This is the artificial intelligence plan on the website</a:t>
            </a:r>
          </a:p>
        </p:txBody>
      </p:sp>
      <p:sp>
        <p:nvSpPr>
          <p:cNvPr id="4" name="TextBox 3">
            <a:extLst>
              <a:ext uri="{FF2B5EF4-FFF2-40B4-BE49-F238E27FC236}">
                <a16:creationId xmlns:a16="http://schemas.microsoft.com/office/drawing/2014/main" id="{CED8B223-7A7C-E51C-E3A3-5E9798C054BB}"/>
              </a:ext>
            </a:extLst>
          </p:cNvPr>
          <p:cNvSpPr txBox="1"/>
          <p:nvPr/>
        </p:nvSpPr>
        <p:spPr>
          <a:xfrm>
            <a:off x="279697" y="1722145"/>
            <a:ext cx="10311007"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dirty="0">
                <a:ea typeface="+mn-lt"/>
                <a:cs typeface="+mn-lt"/>
              </a:rPr>
              <a:t>Google Gemini Function on our website:</a:t>
            </a:r>
            <a:endParaRPr lang="en-US" dirty="0"/>
          </a:p>
          <a:p>
            <a:r>
              <a:rPr lang="en-GB" dirty="0">
                <a:ea typeface="+mn-lt"/>
                <a:cs typeface="+mn-lt"/>
              </a:rPr>
              <a:t>       News Summarization</a:t>
            </a:r>
            <a:endParaRPr lang="en-GB" dirty="0"/>
          </a:p>
          <a:p>
            <a:r>
              <a:rPr lang="en-GB" dirty="0">
                <a:ea typeface="+mn-lt"/>
                <a:cs typeface="+mn-lt"/>
              </a:rPr>
              <a:t>       News Categorization</a:t>
            </a:r>
            <a:endParaRPr lang="en-GB" dirty="0"/>
          </a:p>
          <a:p>
            <a:r>
              <a:rPr lang="en-GB" dirty="0">
                <a:ea typeface="+mn-lt"/>
                <a:cs typeface="+mn-lt"/>
              </a:rPr>
              <a:t>       Sentiment Analysis</a:t>
            </a:r>
            <a:endParaRPr lang="en-GB" dirty="0"/>
          </a:p>
          <a:p>
            <a:endParaRPr lang="en-GB"/>
          </a:p>
          <a:p>
            <a:endParaRPr lang="en-GB"/>
          </a:p>
          <a:p>
            <a:pPr marL="285750" indent="-285750">
              <a:buFont typeface="Arial"/>
              <a:buChar char="•"/>
            </a:pPr>
            <a:r>
              <a:rPr lang="en-GB" dirty="0">
                <a:ea typeface="+mn-lt"/>
                <a:cs typeface="+mn-lt"/>
              </a:rPr>
              <a:t>We used Firebase in the website to provide a ready-made SDK   for the frontend (JS).</a:t>
            </a:r>
            <a:endParaRPr lang="en-GB" dirty="0"/>
          </a:p>
          <a:p>
            <a:endParaRPr lang="en-GB"/>
          </a:p>
          <a:p>
            <a:endParaRPr lang="en-GB"/>
          </a:p>
          <a:p>
            <a:pPr marL="285750" indent="-285750">
              <a:buFont typeface="Arial"/>
              <a:buChar char="•"/>
            </a:pPr>
            <a:r>
              <a:rPr lang="en-GB" err="1">
                <a:ea typeface="+mn-lt"/>
                <a:cs typeface="+mn-lt"/>
              </a:rPr>
              <a:t>Dialogflow</a:t>
            </a:r>
            <a:r>
              <a:rPr lang="en-GB" dirty="0">
                <a:ea typeface="+mn-lt"/>
                <a:cs typeface="+mn-lt"/>
              </a:rPr>
              <a:t> / Google Studio on the web:</a:t>
            </a:r>
            <a:endParaRPr lang="en-GB" dirty="0"/>
          </a:p>
          <a:p>
            <a:r>
              <a:rPr lang="en-GB" dirty="0">
                <a:ea typeface="+mn-lt"/>
                <a:cs typeface="+mn-lt"/>
              </a:rPr>
              <a:t>The </a:t>
            </a:r>
            <a:r>
              <a:rPr lang="en-GB" dirty="0" err="1">
                <a:ea typeface="+mn-lt"/>
                <a:cs typeface="+mn-lt"/>
              </a:rPr>
              <a:t>Dialogflow</a:t>
            </a:r>
            <a:r>
              <a:rPr lang="en-GB" dirty="0">
                <a:ea typeface="+mn-lt"/>
                <a:cs typeface="+mn-lt"/>
              </a:rPr>
              <a:t> SDK works directly with JS.</a:t>
            </a:r>
            <a:endParaRPr lang="en-GB" dirty="0"/>
          </a:p>
          <a:p>
            <a:r>
              <a:rPr lang="en-GB" dirty="0">
                <a:ea typeface="+mn-lt"/>
                <a:cs typeface="+mn-lt"/>
              </a:rPr>
              <a:t>Google Studio provides embed </a:t>
            </a:r>
            <a:r>
              <a:rPr lang="en-GB" dirty="0" err="1">
                <a:ea typeface="+mn-lt"/>
                <a:cs typeface="+mn-lt"/>
              </a:rPr>
              <a:t>iframe</a:t>
            </a:r>
            <a:r>
              <a:rPr lang="en-GB" dirty="0">
                <a:ea typeface="+mn-lt"/>
                <a:cs typeface="+mn-lt"/>
              </a:rPr>
              <a:t> codes to display reports inside the website.</a:t>
            </a:r>
            <a:endParaRPr lang="en-GB" dirty="0"/>
          </a:p>
        </p:txBody>
      </p:sp>
    </p:spTree>
    <p:extLst>
      <p:ext uri="{BB962C8B-B14F-4D97-AF65-F5344CB8AC3E}">
        <p14:creationId xmlns:p14="http://schemas.microsoft.com/office/powerpoint/2010/main" val="2637443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omputer code&#10;&#10;AI-generated content may be incorrect.">
            <a:extLst>
              <a:ext uri="{FF2B5EF4-FFF2-40B4-BE49-F238E27FC236}">
                <a16:creationId xmlns:a16="http://schemas.microsoft.com/office/drawing/2014/main" id="{CE58B126-148F-303D-83E5-D2BBC6C72B5F}"/>
              </a:ext>
            </a:extLst>
          </p:cNvPr>
          <p:cNvPicPr>
            <a:picLocks noChangeAspect="1"/>
          </p:cNvPicPr>
          <p:nvPr/>
        </p:nvPicPr>
        <p:blipFill>
          <a:blip r:embed="rId2"/>
          <a:stretch>
            <a:fillRect/>
          </a:stretch>
        </p:blipFill>
        <p:spPr>
          <a:xfrm>
            <a:off x="512459" y="311586"/>
            <a:ext cx="11657685" cy="6266144"/>
          </a:xfrm>
          <a:prstGeom prst="rect">
            <a:avLst/>
          </a:prstGeom>
        </p:spPr>
      </p:pic>
    </p:spTree>
    <p:extLst>
      <p:ext uri="{BB962C8B-B14F-4D97-AF65-F5344CB8AC3E}">
        <p14:creationId xmlns:p14="http://schemas.microsoft.com/office/powerpoint/2010/main" val="3681681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E1EAB1-426D-FF06-734B-F18C2C9F5B27}"/>
              </a:ext>
            </a:extLst>
          </p:cNvPr>
          <p:cNvPicPr>
            <a:picLocks noChangeAspect="1"/>
          </p:cNvPicPr>
          <p:nvPr/>
        </p:nvPicPr>
        <p:blipFill>
          <a:blip r:embed="rId2"/>
          <a:stretch>
            <a:fillRect/>
          </a:stretch>
        </p:blipFill>
        <p:spPr>
          <a:xfrm>
            <a:off x="182880" y="107657"/>
            <a:ext cx="7762240" cy="6642685"/>
          </a:xfrm>
          <a:prstGeom prst="rect">
            <a:avLst/>
          </a:prstGeom>
        </p:spPr>
      </p:pic>
      <p:sp>
        <p:nvSpPr>
          <p:cNvPr id="3" name="TextBox 2">
            <a:extLst>
              <a:ext uri="{FF2B5EF4-FFF2-40B4-BE49-F238E27FC236}">
                <a16:creationId xmlns:a16="http://schemas.microsoft.com/office/drawing/2014/main" id="{43060AA2-E136-D793-DE81-89CE8E9D3CA7}"/>
              </a:ext>
            </a:extLst>
          </p:cNvPr>
          <p:cNvSpPr txBox="1"/>
          <p:nvPr/>
        </p:nvSpPr>
        <p:spPr>
          <a:xfrm>
            <a:off x="8595360" y="1178560"/>
            <a:ext cx="2733040" cy="1200329"/>
          </a:xfrm>
          <a:prstGeom prst="rect">
            <a:avLst/>
          </a:prstGeom>
          <a:noFill/>
        </p:spPr>
        <p:txBody>
          <a:bodyPr wrap="square" rtlCol="0">
            <a:spAutoFit/>
          </a:bodyPr>
          <a:lstStyle/>
          <a:p>
            <a:r>
              <a:rPr lang="en-US"/>
              <a:t>Our </a:t>
            </a:r>
            <a:r>
              <a:rPr lang="en-US" err="1"/>
              <a:t>figma</a:t>
            </a:r>
            <a:r>
              <a:rPr lang="en-US"/>
              <a:t> ; visualize the website in its initial concept</a:t>
            </a:r>
            <a:r>
              <a:rPr lang="ar-AE"/>
              <a:t>أ</a:t>
            </a:r>
          </a:p>
          <a:p>
            <a:endParaRPr lang="en-US"/>
          </a:p>
        </p:txBody>
      </p:sp>
    </p:spTree>
    <p:extLst>
      <p:ext uri="{BB962C8B-B14F-4D97-AF65-F5344CB8AC3E}">
        <p14:creationId xmlns:p14="http://schemas.microsoft.com/office/powerpoint/2010/main" val="803478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593B548-928D-A5A0-0318-8201CF6032DE}"/>
              </a:ext>
            </a:extLst>
          </p:cNvPr>
          <p:cNvSpPr txBox="1"/>
          <p:nvPr/>
        </p:nvSpPr>
        <p:spPr>
          <a:xfrm>
            <a:off x="4086578" y="194274"/>
            <a:ext cx="8906934" cy="6647974"/>
          </a:xfrm>
          <a:prstGeom prst="rect">
            <a:avLst/>
          </a:prstGeom>
          <a:noFill/>
        </p:spPr>
        <p:txBody>
          <a:bodyPr wrap="square" rtlCol="0">
            <a:spAutoFit/>
          </a:bodyPr>
          <a:lstStyle/>
          <a:p>
            <a:r>
              <a:rPr lang="en-US" sz="2400"/>
              <a:t>Core Management</a:t>
            </a:r>
            <a:r>
              <a:rPr lang="en-US"/>
              <a:t>	</a:t>
            </a:r>
          </a:p>
          <a:p>
            <a:r>
              <a:rPr lang="en-US"/>
              <a:t>•	CEO / Founder	</a:t>
            </a:r>
          </a:p>
          <a:p>
            <a:r>
              <a:rPr lang="en-US"/>
              <a:t>•	COO / Operations Manager	</a:t>
            </a:r>
          </a:p>
          <a:p>
            <a:r>
              <a:rPr lang="en-US"/>
              <a:t>•	CFO / Financial Manager⸻</a:t>
            </a:r>
          </a:p>
          <a:p>
            <a:r>
              <a:rPr lang="en-US" sz="2400"/>
              <a:t>Tech Team</a:t>
            </a:r>
            <a:r>
              <a:rPr lang="en-US"/>
              <a:t>	</a:t>
            </a:r>
          </a:p>
          <a:p>
            <a:r>
              <a:rPr lang="en-US"/>
              <a:t>•	CTO / Technology Director	</a:t>
            </a:r>
          </a:p>
          <a:p>
            <a:r>
              <a:rPr lang="en-US"/>
              <a:t>•	Software Engineers (Web &amp; Mobile)	</a:t>
            </a:r>
          </a:p>
          <a:p>
            <a:r>
              <a:rPr lang="en-US"/>
              <a:t>•	Live Streaming / 360 Video Engineers	</a:t>
            </a:r>
          </a:p>
          <a:p>
            <a:r>
              <a:rPr lang="en-US"/>
              <a:t>•	AI Engineer / Data Scientist	</a:t>
            </a:r>
          </a:p>
          <a:p>
            <a:r>
              <a:rPr lang="en-US"/>
              <a:t>•	VR/AR Engineer</a:t>
            </a:r>
          </a:p>
          <a:p>
            <a:r>
              <a:rPr lang="en-US" sz="2400"/>
              <a:t>Content Team</a:t>
            </a:r>
            <a:r>
              <a:rPr lang="en-US"/>
              <a:t>	</a:t>
            </a:r>
          </a:p>
          <a:p>
            <a:r>
              <a:rPr lang="en-US"/>
              <a:t>•	Content Manager	</a:t>
            </a:r>
          </a:p>
          <a:p>
            <a:r>
              <a:rPr lang="en-US"/>
              <a:t>•	Independent / Local Reporters	</a:t>
            </a:r>
          </a:p>
          <a:p>
            <a:r>
              <a:rPr lang="en-US"/>
              <a:t>•	Video Editor	</a:t>
            </a:r>
          </a:p>
          <a:p>
            <a:r>
              <a:rPr lang="en-US"/>
              <a:t>•	Fact-checker</a:t>
            </a:r>
          </a:p>
          <a:p>
            <a:r>
              <a:rPr lang="en-US" sz="2400"/>
              <a:t>Marketing &amp; Sales</a:t>
            </a:r>
            <a:r>
              <a:rPr lang="en-US"/>
              <a:t>	</a:t>
            </a:r>
          </a:p>
          <a:p>
            <a:r>
              <a:rPr lang="en-US"/>
              <a:t>•	Digital Marketing Manager	</a:t>
            </a:r>
          </a:p>
          <a:p>
            <a:r>
              <a:rPr lang="en-US"/>
              <a:t>•	Digital Advertising Specialists	</a:t>
            </a:r>
          </a:p>
          <a:p>
            <a:r>
              <a:rPr lang="en-US"/>
              <a:t>•	Public Relations &amp; Media Partnerships</a:t>
            </a:r>
          </a:p>
          <a:p>
            <a:r>
              <a:rPr lang="en-US" sz="2400"/>
              <a:t>Operations &amp; Support	</a:t>
            </a:r>
          </a:p>
          <a:p>
            <a:r>
              <a:rPr lang="en-US"/>
              <a:t>•	Tech Support	</a:t>
            </a:r>
          </a:p>
          <a:p>
            <a:r>
              <a:rPr lang="en-US"/>
              <a:t>•	Community Manager</a:t>
            </a:r>
          </a:p>
        </p:txBody>
      </p:sp>
      <p:sp>
        <p:nvSpPr>
          <p:cNvPr id="3" name="TextBox 2">
            <a:extLst>
              <a:ext uri="{FF2B5EF4-FFF2-40B4-BE49-F238E27FC236}">
                <a16:creationId xmlns:a16="http://schemas.microsoft.com/office/drawing/2014/main" id="{2995F8A1-05A0-F2A3-E7D2-9D9D770A49D2}"/>
              </a:ext>
            </a:extLst>
          </p:cNvPr>
          <p:cNvSpPr txBox="1"/>
          <p:nvPr/>
        </p:nvSpPr>
        <p:spPr>
          <a:xfrm>
            <a:off x="293511" y="1521751"/>
            <a:ext cx="3397956" cy="584775"/>
          </a:xfrm>
          <a:prstGeom prst="rect">
            <a:avLst/>
          </a:prstGeom>
          <a:noFill/>
        </p:spPr>
        <p:txBody>
          <a:bodyPr wrap="square" rtlCol="0">
            <a:spAutoFit/>
          </a:bodyPr>
          <a:lstStyle/>
          <a:p>
            <a:r>
              <a:rPr lang="en-US" sz="3200">
                <a:latin typeface="Forte" panose="03060902040502070203" pitchFamily="66" charset="0"/>
              </a:rPr>
              <a:t>The required team</a:t>
            </a:r>
          </a:p>
        </p:txBody>
      </p:sp>
      <p:sp>
        <p:nvSpPr>
          <p:cNvPr id="14" name="Arrow: Curved Right 13">
            <a:extLst>
              <a:ext uri="{FF2B5EF4-FFF2-40B4-BE49-F238E27FC236}">
                <a16:creationId xmlns:a16="http://schemas.microsoft.com/office/drawing/2014/main" id="{82278670-C175-E3C0-9F78-1E641A3BB68A}"/>
              </a:ext>
            </a:extLst>
          </p:cNvPr>
          <p:cNvSpPr/>
          <p:nvPr/>
        </p:nvSpPr>
        <p:spPr>
          <a:xfrm rot="19109705">
            <a:off x="1876915" y="2232631"/>
            <a:ext cx="1485570" cy="2748238"/>
          </a:xfrm>
          <a:prstGeom prst="curvedRightArrow">
            <a:avLst>
              <a:gd name="adj1" fmla="val 10833"/>
              <a:gd name="adj2" fmla="val 50000"/>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076161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ECF1CFE-5990-7E8C-FA94-FF40BE5562B5}"/>
              </a:ext>
            </a:extLst>
          </p:cNvPr>
          <p:cNvPicPr>
            <a:picLocks noChangeAspect="1"/>
          </p:cNvPicPr>
          <p:nvPr/>
        </p:nvPicPr>
        <p:blipFill>
          <a:blip r:embed="rId2">
            <a:alphaModFix amt="40000"/>
          </a:blip>
          <a:srcRect r="2667"/>
          <a:stretch>
            <a:fill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C413C65F-6BD8-875F-AC34-07B9A8275D01}"/>
              </a:ext>
            </a:extLst>
          </p:cNvPr>
          <p:cNvSpPr>
            <a:spLocks noGrp="1"/>
          </p:cNvSpPr>
          <p:nvPr>
            <p:ph type="title"/>
          </p:nvPr>
        </p:nvSpPr>
        <p:spPr>
          <a:xfrm rot="10800000" flipV="1">
            <a:off x="7000689" y="2483556"/>
            <a:ext cx="4426286" cy="3097759"/>
          </a:xfrm>
        </p:spPr>
        <p:txBody>
          <a:bodyPr vert="horz" lIns="91440" tIns="45720" rIns="91440" bIns="45720" rtlCol="0" anchor="b">
            <a:normAutofit/>
          </a:bodyPr>
          <a:lstStyle/>
          <a:p>
            <a:pPr algn="ctr"/>
            <a:r>
              <a:rPr lang="en-US" sz="2400" cap="all"/>
              <a:t>MAJOR DEMONSTRATION</a:t>
            </a:r>
            <a:br>
              <a:rPr lang="en-US" sz="2400" cap="all"/>
            </a:br>
            <a:br>
              <a:rPr lang="en-US" sz="2400" cap="all"/>
            </a:br>
            <a:r>
              <a:rPr lang="en-US" sz="2400" cap="all"/>
              <a:t>EARTHQUAKES AND NATURAL DISASTERS</a:t>
            </a:r>
            <a:br>
              <a:rPr lang="en-US" sz="2400" cap="all"/>
            </a:br>
            <a:br>
              <a:rPr lang="en-US" sz="2400" cap="all"/>
            </a:br>
            <a:r>
              <a:rPr lang="en-US" sz="2400" cap="all"/>
              <a:t>SPORT NEWS</a:t>
            </a:r>
            <a:br>
              <a:rPr lang="en-US" sz="2400" cap="all"/>
            </a:br>
            <a:endParaRPr lang="en-US" sz="2400" cap="all"/>
          </a:p>
        </p:txBody>
      </p:sp>
    </p:spTree>
    <p:extLst>
      <p:ext uri="{BB962C8B-B14F-4D97-AF65-F5344CB8AC3E}">
        <p14:creationId xmlns:p14="http://schemas.microsoft.com/office/powerpoint/2010/main" val="810449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3921427-7DC5-4C23-5B3E-4417E0977F0B}"/>
              </a:ext>
            </a:extLst>
          </p:cNvPr>
          <p:cNvSpPr>
            <a:spLocks noGrp="1"/>
          </p:cNvSpPr>
          <p:nvPr>
            <p:ph type="body" idx="1"/>
          </p:nvPr>
        </p:nvSpPr>
        <p:spPr/>
        <p:txBody>
          <a:bodyPr>
            <a:normAutofit/>
          </a:bodyPr>
          <a:lstStyle/>
          <a:p>
            <a:r>
              <a:rPr lang="en-US" sz="4000"/>
              <a:t>Problem </a:t>
            </a:r>
          </a:p>
        </p:txBody>
      </p:sp>
      <p:sp>
        <p:nvSpPr>
          <p:cNvPr id="4" name="Content Placeholder 3">
            <a:extLst>
              <a:ext uri="{FF2B5EF4-FFF2-40B4-BE49-F238E27FC236}">
                <a16:creationId xmlns:a16="http://schemas.microsoft.com/office/drawing/2014/main" id="{952746F2-EBED-3062-4841-B37DE6B8C0B8}"/>
              </a:ext>
            </a:extLst>
          </p:cNvPr>
          <p:cNvSpPr>
            <a:spLocks noGrp="1"/>
          </p:cNvSpPr>
          <p:nvPr>
            <p:ph sz="half" idx="2"/>
          </p:nvPr>
        </p:nvSpPr>
        <p:spPr/>
        <p:txBody>
          <a:bodyPr>
            <a:normAutofit/>
          </a:bodyPr>
          <a:lstStyle/>
          <a:p>
            <a:r>
              <a:rPr lang="en-US"/>
              <a:t>Dependence on a single perspective for news.	</a:t>
            </a:r>
          </a:p>
          <a:p>
            <a:r>
              <a:rPr lang="en-US"/>
              <a:t>Lack of transparency and credibility.	</a:t>
            </a:r>
          </a:p>
          <a:p>
            <a:r>
              <a:rPr lang="en-US"/>
              <a:t>No interaction or control for the audience.	</a:t>
            </a:r>
          </a:p>
          <a:p>
            <a:r>
              <a:rPr lang="en-US"/>
              <a:t>Difficulty engaging younger audiences.</a:t>
            </a:r>
          </a:p>
        </p:txBody>
      </p:sp>
      <p:sp>
        <p:nvSpPr>
          <p:cNvPr id="5" name="Text Placeholder 4">
            <a:extLst>
              <a:ext uri="{FF2B5EF4-FFF2-40B4-BE49-F238E27FC236}">
                <a16:creationId xmlns:a16="http://schemas.microsoft.com/office/drawing/2014/main" id="{8C6C84B8-31B8-027F-BC9E-D0759976B54D}"/>
              </a:ext>
            </a:extLst>
          </p:cNvPr>
          <p:cNvSpPr>
            <a:spLocks noGrp="1"/>
          </p:cNvSpPr>
          <p:nvPr>
            <p:ph type="body" sz="quarter" idx="3"/>
          </p:nvPr>
        </p:nvSpPr>
        <p:spPr/>
        <p:txBody>
          <a:bodyPr>
            <a:normAutofit/>
          </a:bodyPr>
          <a:lstStyle/>
          <a:p>
            <a:r>
              <a:rPr lang="en-US" sz="4000"/>
              <a:t>Solution</a:t>
            </a:r>
          </a:p>
        </p:txBody>
      </p:sp>
      <p:sp>
        <p:nvSpPr>
          <p:cNvPr id="6" name="Content Placeholder 5">
            <a:extLst>
              <a:ext uri="{FF2B5EF4-FFF2-40B4-BE49-F238E27FC236}">
                <a16:creationId xmlns:a16="http://schemas.microsoft.com/office/drawing/2014/main" id="{3EF5EC06-6E0C-0DA0-2D5C-BF25B1C697C4}"/>
              </a:ext>
            </a:extLst>
          </p:cNvPr>
          <p:cNvSpPr>
            <a:spLocks noGrp="1"/>
          </p:cNvSpPr>
          <p:nvPr>
            <p:ph sz="quarter" idx="4"/>
          </p:nvPr>
        </p:nvSpPr>
        <p:spPr/>
        <p:txBody>
          <a:bodyPr>
            <a:normAutofit/>
          </a:bodyPr>
          <a:lstStyle/>
          <a:p>
            <a:r>
              <a:rPr lang="en-US"/>
              <a:t>Showcasing the event from all angles as much as it possible</a:t>
            </a:r>
          </a:p>
          <a:p>
            <a:r>
              <a:rPr lang="en-US"/>
              <a:t>Higher transparency </a:t>
            </a:r>
          </a:p>
          <a:p>
            <a:r>
              <a:rPr lang="en-US"/>
              <a:t>Questioning the authenticity of the news an immersive and interactive experience</a:t>
            </a:r>
          </a:p>
          <a:p>
            <a:r>
              <a:rPr lang="en-US"/>
              <a:t>More attractive to younger </a:t>
            </a:r>
            <a:r>
              <a:rPr lang="en-US" err="1"/>
              <a:t>audince</a:t>
            </a:r>
            <a:endParaRPr lang="en-US"/>
          </a:p>
        </p:txBody>
      </p:sp>
    </p:spTree>
    <p:extLst>
      <p:ext uri="{BB962C8B-B14F-4D97-AF65-F5344CB8AC3E}">
        <p14:creationId xmlns:p14="http://schemas.microsoft.com/office/powerpoint/2010/main" val="30881362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Content Placeholder 2" descr="Icon SmartArt graphic">
            <a:extLst>
              <a:ext uri="{FF2B5EF4-FFF2-40B4-BE49-F238E27FC236}">
                <a16:creationId xmlns:a16="http://schemas.microsoft.com/office/drawing/2014/main" id="{2C3B66B2-5616-4950-BC4A-AF268B5D77D6}"/>
              </a:ext>
            </a:extLst>
          </p:cNvPr>
          <p:cNvGraphicFramePr>
            <a:graphicFrameLocks noGrp="1"/>
          </p:cNvGraphicFramePr>
          <p:nvPr>
            <p:ph sz="half" idx="2"/>
            <p:extLst>
              <p:ext uri="{D42A27DB-BD31-4B8C-83A1-F6EECF244321}">
                <p14:modId xmlns:p14="http://schemas.microsoft.com/office/powerpoint/2010/main" val="1522905684"/>
              </p:ext>
            </p:extLst>
          </p:nvPr>
        </p:nvGraphicFramePr>
        <p:xfrm>
          <a:off x="4373545" y="880533"/>
          <a:ext cx="6904055" cy="49868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Content Placeholder 4">
            <a:extLst>
              <a:ext uri="{FF2B5EF4-FFF2-40B4-BE49-F238E27FC236}">
                <a16:creationId xmlns:a16="http://schemas.microsoft.com/office/drawing/2014/main" id="{51AD54D6-CAC7-CEEE-E827-8CF7ED510BAB}"/>
              </a:ext>
            </a:extLst>
          </p:cNvPr>
          <p:cNvPicPr>
            <a:picLocks noGrp="1" noChangeAspect="1"/>
          </p:cNvPicPr>
          <p:nvPr>
            <p:ph sz="half" idx="1"/>
          </p:nvPr>
        </p:nvPicPr>
        <p:blipFill>
          <a:blip r:embed="rId8"/>
          <a:stretch>
            <a:fillRect/>
          </a:stretch>
        </p:blipFill>
        <p:spPr>
          <a:xfrm>
            <a:off x="0" y="818335"/>
            <a:ext cx="4373545" cy="5221330"/>
          </a:xfrm>
          <a:prstGeom prst="rect">
            <a:avLst/>
          </a:prstGeom>
        </p:spPr>
      </p:pic>
    </p:spTree>
    <p:extLst>
      <p:ext uri="{BB962C8B-B14F-4D97-AF65-F5344CB8AC3E}">
        <p14:creationId xmlns:p14="http://schemas.microsoft.com/office/powerpoint/2010/main" val="107679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7" name="TextBox 6">
            <a:extLst>
              <a:ext uri="{FF2B5EF4-FFF2-40B4-BE49-F238E27FC236}">
                <a16:creationId xmlns:a16="http://schemas.microsoft.com/office/drawing/2014/main" id="{9476F937-2082-45B0-2D74-897E10D9CE3C}"/>
              </a:ext>
            </a:extLst>
          </p:cNvPr>
          <p:cNvSpPr txBox="1"/>
          <p:nvPr/>
        </p:nvSpPr>
        <p:spPr>
          <a:xfrm>
            <a:off x="1271752" y="126124"/>
            <a:ext cx="9377623" cy="830997"/>
          </a:xfrm>
          <a:prstGeom prst="rect">
            <a:avLst/>
          </a:prstGeom>
          <a:noFill/>
        </p:spPr>
        <p:txBody>
          <a:bodyPr wrap="square" rtlCol="0">
            <a:spAutoFit/>
          </a:bodyPr>
          <a:lstStyle/>
          <a:p>
            <a:r>
              <a:rPr lang="en-US" sz="2400"/>
              <a:t>Digital media and interactive reality, exceeding $180 billion for news and $30 billion for 360° technologies globally.</a:t>
            </a:r>
          </a:p>
        </p:txBody>
      </p:sp>
      <p:pic>
        <p:nvPicPr>
          <p:cNvPr id="2" name="Picture 1">
            <a:extLst>
              <a:ext uri="{FF2B5EF4-FFF2-40B4-BE49-F238E27FC236}">
                <a16:creationId xmlns:a16="http://schemas.microsoft.com/office/drawing/2014/main" id="{98C2B0E6-35EE-6B19-6F12-380F6902FEDF}"/>
              </a:ext>
            </a:extLst>
          </p:cNvPr>
          <p:cNvPicPr>
            <a:picLocks noChangeAspect="1"/>
          </p:cNvPicPr>
          <p:nvPr/>
        </p:nvPicPr>
        <p:blipFill>
          <a:blip r:embed="rId2"/>
          <a:stretch>
            <a:fillRect/>
          </a:stretch>
        </p:blipFill>
        <p:spPr>
          <a:xfrm>
            <a:off x="760441" y="1719163"/>
            <a:ext cx="10400243" cy="4731100"/>
          </a:xfrm>
          <a:prstGeom prst="rect">
            <a:avLst/>
          </a:prstGeom>
        </p:spPr>
      </p:pic>
    </p:spTree>
    <p:extLst>
      <p:ext uri="{BB962C8B-B14F-4D97-AF65-F5344CB8AC3E}">
        <p14:creationId xmlns:p14="http://schemas.microsoft.com/office/powerpoint/2010/main" val="22498997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6" name="Picture 5">
            <a:extLst>
              <a:ext uri="{FF2B5EF4-FFF2-40B4-BE49-F238E27FC236}">
                <a16:creationId xmlns:a16="http://schemas.microsoft.com/office/drawing/2014/main" id="{7976971E-5800-2009-9A1A-3431EC934575}"/>
              </a:ext>
            </a:extLst>
          </p:cNvPr>
          <p:cNvPicPr>
            <a:picLocks noChangeAspect="1"/>
          </p:cNvPicPr>
          <p:nvPr/>
        </p:nvPicPr>
        <p:blipFill>
          <a:blip r:embed="rId2"/>
          <a:stretch>
            <a:fillRect/>
          </a:stretch>
        </p:blipFill>
        <p:spPr>
          <a:xfrm>
            <a:off x="934939" y="1893054"/>
            <a:ext cx="6735240" cy="4175849"/>
          </a:xfrm>
          <a:prstGeom prst="rect">
            <a:avLst/>
          </a:prstGeom>
        </p:spPr>
      </p:pic>
      <p:sp>
        <p:nvSpPr>
          <p:cNvPr id="2" name="TextBox 1">
            <a:extLst>
              <a:ext uri="{FF2B5EF4-FFF2-40B4-BE49-F238E27FC236}">
                <a16:creationId xmlns:a16="http://schemas.microsoft.com/office/drawing/2014/main" id="{31120B30-B778-1623-F475-C43D5E30DA49}"/>
              </a:ext>
            </a:extLst>
          </p:cNvPr>
          <p:cNvSpPr txBox="1"/>
          <p:nvPr/>
        </p:nvSpPr>
        <p:spPr>
          <a:xfrm rot="10800000" flipV="1">
            <a:off x="1382225" y="742110"/>
            <a:ext cx="9875710" cy="1477328"/>
          </a:xfrm>
          <a:prstGeom prst="rect">
            <a:avLst/>
          </a:prstGeom>
          <a:noFill/>
        </p:spPr>
        <p:txBody>
          <a:bodyPr wrap="square" rtlCol="0">
            <a:spAutoFit/>
          </a:bodyPr>
          <a:lstStyle/>
          <a:p>
            <a:r>
              <a:rPr lang="en-US"/>
              <a:t>Middle East Forecast</a:t>
            </a:r>
            <a:endParaRPr lang="ar-SA"/>
          </a:p>
          <a:p>
            <a:r>
              <a:rPr lang="en-US">
                <a:solidFill>
                  <a:srgbClr val="FFFFFF"/>
                </a:solidFill>
                <a:effectLst/>
                <a:latin typeface=".AppleSystemUIFont"/>
              </a:rPr>
              <a:t>Total Cumulative Revenue Over 10 Years: ~ $200 – $300 million if the project executes its marketing and tech plan successfully.</a:t>
            </a:r>
          </a:p>
          <a:p>
            <a:endParaRPr lang="en-US"/>
          </a:p>
          <a:p>
            <a:endParaRPr lang="en-US"/>
          </a:p>
        </p:txBody>
      </p:sp>
    </p:spTree>
    <p:extLst>
      <p:ext uri="{BB962C8B-B14F-4D97-AF65-F5344CB8AC3E}">
        <p14:creationId xmlns:p14="http://schemas.microsoft.com/office/powerpoint/2010/main" val="16099424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49D429-5BF1-539B-EBF0-40C809898E24}"/>
              </a:ext>
            </a:extLst>
          </p:cNvPr>
          <p:cNvSpPr txBox="1"/>
          <p:nvPr/>
        </p:nvSpPr>
        <p:spPr>
          <a:xfrm>
            <a:off x="0" y="0"/>
            <a:ext cx="12192000" cy="6524863"/>
          </a:xfrm>
          <a:prstGeom prst="rect">
            <a:avLst/>
          </a:prstGeom>
          <a:noFill/>
        </p:spPr>
        <p:txBody>
          <a:bodyPr wrap="square" rtlCol="0">
            <a:spAutoFit/>
          </a:bodyPr>
          <a:lstStyle/>
          <a:p>
            <a:r>
              <a:rPr lang="en-US"/>
              <a:t> </a:t>
            </a:r>
            <a:r>
              <a:rPr lang="en-US" sz="1600">
                <a:highlight>
                  <a:srgbClr val="800000"/>
                </a:highlight>
              </a:rPr>
              <a:t>Phase 1 – Initial Launch (0–6 months)</a:t>
            </a:r>
          </a:p>
          <a:p>
            <a:r>
              <a:rPr lang="en-US" sz="1600"/>
              <a:t>•	Build the core platform (website + live streaming and 360° video powered by AI for content analysis and processing).	</a:t>
            </a:r>
          </a:p>
          <a:p>
            <a:r>
              <a:rPr lang="en-US" sz="1600"/>
              <a:t>•	Establish a network of independent correspondents in Saudi Arabia and the UAE.	</a:t>
            </a:r>
          </a:p>
          <a:p>
            <a:r>
              <a:rPr lang="en-US" sz="1600"/>
              <a:t>•	Launch local news content with a basic credibility and rating system.	</a:t>
            </a:r>
          </a:p>
          <a:p>
            <a:r>
              <a:rPr lang="en-US" sz="1600"/>
              <a:t>•	Start initial revenue from simple digital ads.</a:t>
            </a:r>
          </a:p>
          <a:p>
            <a:r>
              <a:rPr lang="en-US" sz="1600">
                <a:highlight>
                  <a:srgbClr val="800000"/>
                </a:highlight>
              </a:rPr>
              <a:t>Phase 2 – Regional Expansion (6–12 months)</a:t>
            </a:r>
            <a:r>
              <a:rPr lang="en-US" sz="1600"/>
              <a:t>	</a:t>
            </a:r>
          </a:p>
          <a:p>
            <a:r>
              <a:rPr lang="en-US" sz="1600"/>
              <a:t>•	Add correspondents in other MENA countries (Egypt, Morocco, Jordan, Kuwait).	</a:t>
            </a:r>
          </a:p>
          <a:p>
            <a:r>
              <a:rPr lang="en-US" sz="1600"/>
              <a:t>•	Improve user experience (basic AI recommendations, interactive interface, subscriptions for exclusive content).	</a:t>
            </a:r>
          </a:p>
          <a:p>
            <a:r>
              <a:rPr lang="en-US" sz="1600"/>
              <a:t>•	Develop analytics and statistics for advertisers to support ad campaigns.	</a:t>
            </a:r>
          </a:p>
          <a:p>
            <a:r>
              <a:rPr lang="en-US" sz="1600"/>
              <a:t>•	Initiate media partnerships to sell exclusive content and collaborate with news channels.</a:t>
            </a:r>
          </a:p>
          <a:p>
            <a:r>
              <a:rPr lang="en-US" sz="1600">
                <a:highlight>
                  <a:srgbClr val="800000"/>
                </a:highlight>
              </a:rPr>
              <a:t>Phase 3 – Advanced Digital Transformation (12–24 months)</a:t>
            </a:r>
            <a:r>
              <a:rPr lang="en-US" sz="1600">
                <a:highlight>
                  <a:srgbClr val="808080"/>
                </a:highlight>
              </a:rPr>
              <a:t>	</a:t>
            </a:r>
          </a:p>
          <a:p>
            <a:r>
              <a:rPr lang="en-US" sz="1600"/>
              <a:t>•	Launch Premium subscriptions with exclusive content and added services (ad removal, exclusive 360° clips).	</a:t>
            </a:r>
          </a:p>
          <a:p>
            <a:r>
              <a:rPr lang="en-US" sz="1600"/>
              <a:t>•	Expand infrastructure to support global live streaming of major events.	</a:t>
            </a:r>
          </a:p>
          <a:p>
            <a:r>
              <a:rPr lang="en-US" sz="1600"/>
              <a:t>•	Increase revenue from media partnerships and B2B services.</a:t>
            </a:r>
          </a:p>
          <a:p>
            <a:r>
              <a:rPr lang="en-US" sz="1600">
                <a:highlight>
                  <a:srgbClr val="800000"/>
                </a:highlight>
              </a:rPr>
              <a:t>Phase 4 – Innovation and Differentiation (24–36 months)	</a:t>
            </a:r>
          </a:p>
          <a:p>
            <a:r>
              <a:rPr lang="en-US" sz="1600"/>
              <a:t>•	Introduce VR/AR News Experience using virtual or augmented reality headsets.	</a:t>
            </a:r>
          </a:p>
          <a:p>
            <a:r>
              <a:rPr lang="en-US" sz="1600"/>
              <a:t>•	Add live interaction features (polls, live comments, user-driven news ratings).	</a:t>
            </a:r>
          </a:p>
          <a:p>
            <a:r>
              <a:rPr lang="en-US" sz="1600"/>
              <a:t>•	Launch services for educational and media institutions (journalist training, live event broadcasting for universities or channels).	</a:t>
            </a:r>
          </a:p>
          <a:p>
            <a:r>
              <a:rPr lang="en-US" sz="1600"/>
              <a:t>•	Target advanced and interactive advertising markets within VR and 360° videos.</a:t>
            </a:r>
          </a:p>
          <a:p>
            <a:r>
              <a:rPr lang="en-US" sz="1600">
                <a:highlight>
                  <a:srgbClr val="800000"/>
                </a:highlight>
              </a:rPr>
              <a:t>Phase 5 – Global Expansion (36–60 months)</a:t>
            </a:r>
            <a:r>
              <a:rPr lang="en-US" sz="1600"/>
              <a:t>	</a:t>
            </a:r>
          </a:p>
          <a:p>
            <a:r>
              <a:rPr lang="en-US" sz="1600"/>
              <a:t>•	Enter global markets with independent correspondents and international media partnerships.	</a:t>
            </a:r>
          </a:p>
          <a:p>
            <a:r>
              <a:rPr lang="en-US" sz="1600"/>
              <a:t>•	Develop the AI system to provide precise personalized recommendations for each user.</a:t>
            </a:r>
          </a:p>
          <a:p>
            <a:r>
              <a:rPr lang="en-US" sz="1600"/>
              <a:t>•	Build an integrated interactive journalism platform (video, VR, articles, and live analytics).	</a:t>
            </a:r>
          </a:p>
          <a:p>
            <a:r>
              <a:rPr lang="en-US" sz="1600"/>
              <a:t>•	Achieve an ambitious market share of 0.5–1% of the regional SAM.</a:t>
            </a:r>
          </a:p>
        </p:txBody>
      </p:sp>
    </p:spTree>
    <p:extLst>
      <p:ext uri="{BB962C8B-B14F-4D97-AF65-F5344CB8AC3E}">
        <p14:creationId xmlns:p14="http://schemas.microsoft.com/office/powerpoint/2010/main" val="27182381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E7CF0-9765-8434-FCA5-7CDA2A21E1F3}"/>
              </a:ext>
            </a:extLst>
          </p:cNvPr>
          <p:cNvSpPr>
            <a:spLocks noGrp="1"/>
          </p:cNvSpPr>
          <p:nvPr>
            <p:ph type="ctrTitle"/>
          </p:nvPr>
        </p:nvSpPr>
        <p:spPr>
          <a:xfrm>
            <a:off x="1089152" y="-5080"/>
            <a:ext cx="9418320" cy="1112520"/>
          </a:xfrm>
        </p:spPr>
        <p:txBody>
          <a:bodyPr>
            <a:normAutofit/>
          </a:bodyPr>
          <a:lstStyle/>
          <a:p>
            <a:r>
              <a:rPr lang="en-US" sz="4400"/>
              <a:t>Target audience</a:t>
            </a:r>
          </a:p>
        </p:txBody>
      </p:sp>
      <p:sp>
        <p:nvSpPr>
          <p:cNvPr id="3" name="Subtitle 2">
            <a:extLst>
              <a:ext uri="{FF2B5EF4-FFF2-40B4-BE49-F238E27FC236}">
                <a16:creationId xmlns:a16="http://schemas.microsoft.com/office/drawing/2014/main" id="{64954705-36B2-4383-7EA5-368945FBE343}"/>
              </a:ext>
            </a:extLst>
          </p:cNvPr>
          <p:cNvSpPr>
            <a:spLocks noGrp="1"/>
          </p:cNvSpPr>
          <p:nvPr>
            <p:ph type="subTitle" idx="1"/>
          </p:nvPr>
        </p:nvSpPr>
        <p:spPr>
          <a:xfrm>
            <a:off x="662432" y="1737360"/>
            <a:ext cx="9418320" cy="4856480"/>
          </a:xfrm>
        </p:spPr>
        <p:txBody>
          <a:bodyPr/>
          <a:lstStyle/>
          <a:p>
            <a:pPr marL="342900" indent="-342900">
              <a:buFont typeface="Arial" panose="020B0604020202020204" pitchFamily="34" charset="0"/>
              <a:buChar char="•"/>
            </a:pPr>
            <a:r>
              <a:rPr lang="en-US"/>
              <a:t>       Young digital users (18–35 years old)</a:t>
            </a:r>
          </a:p>
          <a:p>
            <a:pPr marL="342900" indent="-342900">
              <a:buFont typeface="Arial" panose="020B0604020202020204" pitchFamily="34" charset="0"/>
              <a:buChar char="•"/>
            </a:pPr>
            <a:r>
              <a:rPr lang="en-US"/>
              <a:t>	Those interested in local and regional news	</a:t>
            </a:r>
          </a:p>
          <a:p>
            <a:pPr marL="342900" indent="-342900">
              <a:buFont typeface="Arial" panose="020B0604020202020204" pitchFamily="34" charset="0"/>
              <a:buChar char="•"/>
            </a:pPr>
            <a:r>
              <a:rPr lang="en-US"/>
              <a:t>	The tech-savvy audience and lovers of new experiences	</a:t>
            </a:r>
          </a:p>
          <a:p>
            <a:pPr marL="342900" indent="-342900">
              <a:buFont typeface="Arial" panose="020B0604020202020204" pitchFamily="34" charset="0"/>
              <a:buChar char="•"/>
            </a:pPr>
            <a:r>
              <a:rPr lang="en-US"/>
              <a:t>	Institutions and advertising companies	</a:t>
            </a:r>
          </a:p>
          <a:p>
            <a:pPr marL="342900" indent="-342900">
              <a:buFont typeface="Arial" panose="020B0604020202020204" pitchFamily="34" charset="0"/>
              <a:buChar char="•"/>
            </a:pPr>
            <a:r>
              <a:rPr lang="en-US"/>
              <a:t>	Universities and media academies	</a:t>
            </a:r>
          </a:p>
          <a:p>
            <a:pPr marL="342900" indent="-342900">
              <a:buFont typeface="Arial" panose="020B0604020202020204" pitchFamily="34" charset="0"/>
              <a:buChar char="•"/>
            </a:pPr>
            <a:r>
              <a:rPr lang="en-US"/>
              <a:t>	Satellite channels, websites, and production companies wishing to purchase exclusive content or cooperate on coverages</a:t>
            </a:r>
          </a:p>
        </p:txBody>
      </p:sp>
    </p:spTree>
    <p:extLst>
      <p:ext uri="{BB962C8B-B14F-4D97-AF65-F5344CB8AC3E}">
        <p14:creationId xmlns:p14="http://schemas.microsoft.com/office/powerpoint/2010/main" val="1690584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4000"/>
                <a:shade val="98000"/>
                <a:satMod val="130000"/>
                <a:lumMod val="102000"/>
              </a:schemeClr>
            </a:gs>
            <a:gs pos="100000">
              <a:schemeClr val="bg1">
                <a:tint val="98000"/>
                <a:shade val="78000"/>
                <a:satMod val="140000"/>
              </a:schemeClr>
            </a:gs>
          </a:gsLst>
          <a:path path="circle">
            <a:fillToRect l="100000" t="100000" r="100000" b="100000"/>
          </a:path>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B0F74F9-E373-4883-A533-C80C53DE6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765FFFB-1163-4DA7-83B0-B8677ABBC6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7AC2E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C117A05-2F4F-4370-A926-6191A5C3DC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300900B-B06B-EB2F-2D37-0417E54EE2C9}"/>
              </a:ext>
            </a:extLst>
          </p:cNvPr>
          <p:cNvPicPr>
            <a:picLocks noChangeAspect="1"/>
          </p:cNvPicPr>
          <p:nvPr/>
        </p:nvPicPr>
        <p:blipFill>
          <a:blip r:embed="rId2"/>
          <a:stretch>
            <a:fillRect/>
          </a:stretch>
        </p:blipFill>
        <p:spPr>
          <a:xfrm>
            <a:off x="2274587" y="1123527"/>
            <a:ext cx="7642820" cy="4604800"/>
          </a:xfrm>
          <a:prstGeom prst="rect">
            <a:avLst/>
          </a:prstGeom>
        </p:spPr>
      </p:pic>
    </p:spTree>
    <p:extLst>
      <p:ext uri="{BB962C8B-B14F-4D97-AF65-F5344CB8AC3E}">
        <p14:creationId xmlns:p14="http://schemas.microsoft.com/office/powerpoint/2010/main" val="840895200"/>
      </p:ext>
    </p:extLst>
  </p:cSld>
  <p:clrMapOvr>
    <a:masterClrMapping/>
  </p:clrMapOvr>
</p:sld>
</file>

<file path=ppt/theme/theme1.xml><?xml version="1.0" encoding="utf-8"?>
<a:theme xmlns:a="http://schemas.openxmlformats.org/drawingml/2006/main" name="View">
  <a:themeElements>
    <a:clrScheme name="View">
      <a:dk1>
        <a:sysClr val="windowText" lastClr="000000"/>
      </a:dk1>
      <a:lt1>
        <a:sysClr val="window" lastClr="FFFFFF"/>
      </a:lt1>
      <a:dk2>
        <a:srgbClr val="564B3C"/>
      </a:dk2>
      <a:lt2>
        <a:srgbClr val="ECEDD1"/>
      </a:lt2>
      <a:accent1>
        <a:srgbClr val="93A299"/>
      </a:accent1>
      <a:accent2>
        <a:srgbClr val="CB4B30"/>
      </a:accent2>
      <a:accent3>
        <a:srgbClr val="B5AE53"/>
      </a:accent3>
      <a:accent4>
        <a:srgbClr val="6F6A7A"/>
      </a:accent4>
      <a:accent5>
        <a:srgbClr val="E8B54D"/>
      </a:accent5>
      <a:accent6>
        <a:srgbClr val="8A7952"/>
      </a:accent6>
      <a:hlink>
        <a:srgbClr val="9F9F0B"/>
      </a:hlink>
      <a:folHlink>
        <a:srgbClr val="B2B2B2"/>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3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3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866257B-E5CE-4C43-9210-F2DE76BE10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9E48938-CE0A-4976-83E6-A8FD4583CC20}">
  <ds:schemaRefs>
    <ds:schemaRef ds:uri="http://schemas.microsoft.com/sharepoint/v3/contenttype/forms"/>
  </ds:schemaRefs>
</ds:datastoreItem>
</file>

<file path=customXml/itemProps2.xml><?xml version="1.0" encoding="utf-8"?>
<ds:datastoreItem xmlns:ds="http://schemas.openxmlformats.org/officeDocument/2006/customXml" ds:itemID="{7F32B251-29F3-43CE-BD66-A3B48CC7BC2F}">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755A93C-578E-47D2-96A6-AF17136F6BCE}">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TM03457515[[fn=View]]</Template>
  <Application>Microsoft Office PowerPoint</Application>
  <PresentationFormat>Widescreen</PresentationFormat>
  <Slides>13</Slides>
  <Notes>1</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View</vt:lpstr>
      <vt:lpstr>PowerPoint Presentation</vt:lpstr>
      <vt:lpstr>MAJOR DEMONSTRATION  EARTHQUAKES AND NATURAL DISASTERS  SPORT NEWS </vt:lpstr>
      <vt:lpstr>PowerPoint Presentation</vt:lpstr>
      <vt:lpstr>PowerPoint Presentation</vt:lpstr>
      <vt:lpstr>PowerPoint Presentation</vt:lpstr>
      <vt:lpstr>PowerPoint Presentation</vt:lpstr>
      <vt:lpstr>PowerPoint Presentation</vt:lpstr>
      <vt:lpstr>Target audience</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relive</dc:title>
  <dc:creator>Liyan Maher Ibrahim Abulibeh</dc:creator>
  <cp:lastModifiedBy>Liyan Maher Ibrahim Abulibeh</cp:lastModifiedBy>
  <cp:revision>17</cp:revision>
  <dcterms:created xsi:type="dcterms:W3CDTF">2025-09-25T13:00:18Z</dcterms:created>
  <dcterms:modified xsi:type="dcterms:W3CDTF">2025-09-26T11:25:59Z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